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4" r:id="rId6"/>
    <p:sldId id="260" r:id="rId7"/>
    <p:sldId id="265" r:id="rId8"/>
    <p:sldId id="266" r:id="rId9"/>
    <p:sldId id="267" r:id="rId10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49906-73E5-490B-943A-C0F311EFA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2E3889-A2FE-4B1B-82FA-E119745F1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2B2E22-8F3A-4413-9A2F-5280E9F6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801270-32B2-40B5-82D8-01FEF0F3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D5563E-9255-4F5D-B422-DA0DC3E6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60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5ED8F-6F8C-409E-8ABB-6750B28B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CF835A-DD6D-482D-BE0D-02160B5A0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D6EA44-FA86-43F9-A3DE-62E15067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AF7B5C-4604-40AF-AF6C-1D8ADD6B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7D9210-ED12-423B-A525-9FED71C6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98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FC2CB28-FA87-4A35-B0EB-FFBCBDEB0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539474-A461-4364-BCCA-25A02409D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32E63-8EB5-495D-A2F6-58029795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5057C9-073E-406D-9538-78AC85D3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C52B6-19DA-4D70-BC9E-01D9A2BB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8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29E37-DE68-4744-8940-0E7A280A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4B47AF-55CF-49E0-99FB-37A1D55ED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32F9A0-CC31-4DA5-8B26-D690CBB7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D0D1AC-56BB-40B3-A138-79F96A8EC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F60A8B-03EA-4E62-A0D1-CB2B9231C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6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04303-48B9-45CB-974B-58D31B42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DDA434-4B28-47DD-A70A-BACC1289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C57D74-D375-48E8-8D20-27DF7239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51C82-2196-401B-B745-9FE7197E9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7004F4-F968-4150-8E09-F872CE2A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35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6E171-F712-47B4-8DCC-AFC63CCD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7414E9-EDA8-41E1-AD87-DBAF1113C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B0485A2-2CCF-435F-8199-7291093DA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06A2FF-DFC0-42B4-84B4-4FBF62BC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C3EA9F-D157-4143-B492-D1D81919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D6F46D-A742-4B5D-B220-64B903A5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4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343D0-9738-4C6D-B951-A3A3BC8A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E50F72-F7F7-4BCE-BE9D-581847578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E28BBB-5BE6-44BF-9DE7-1DD1C4086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0A36486-503A-4057-826E-D806357B7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F1D69B1-E315-48B0-8BB7-F94744E7B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5E5902-F4C0-43BF-920E-FB992D15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2B1A93-FE29-4AB1-95DF-5245D92B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CB63C6-D634-4E5D-970E-37C5BBB6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66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C1480-8C4C-41C0-AB87-22C72542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BA7D45-6D68-4C66-99EB-F6621333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D67901-BC9D-45D1-BD4D-135242C0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01E4CC-C0B1-4370-A15F-972EE2A75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9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EDFCC0-FE27-4706-A2D6-72BAD499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3D5C36-8FF4-44D7-A925-044226D5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9F49EB-4F31-42EC-A43D-073CA02D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7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FBA47-75DE-4C9F-A80B-67007123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35E27-BC51-4220-908F-AF4BAC40D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F35653-5C50-4324-A6F6-C588ADCA8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BBAFBB-C0F2-4CC3-A4FB-B33081784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0A7F4D-D7A3-421E-96A5-48A6185E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505C9F-5B0B-4C97-AFCD-545AD5FB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34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6A834-C93F-487A-BAFA-D1C6E562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0E6CA5-8C60-4F52-8138-1ED5603F7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2CDB2BE-C3C7-4E9A-8FA2-B7C227875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4F30BA-B0C3-4DCA-9853-DA397DD8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0DDC66-9034-4D40-AEA1-D16F9615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BD119C-A530-485D-A16C-4B4171741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1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C706F3-B8EC-477B-8AE7-C610744E8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66423D-7105-49F8-9BC4-5C4DC822B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25E286-72D5-406B-B6DD-55831DDF5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AFEE-37ED-4995-83DE-9513697F9224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79CC9C-0753-454A-8441-505256171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F11464-96ED-4A95-BC97-F33315B60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4C510-F6FF-44E4-BA54-5B378240C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C5F7E0-6F1E-4A93-BCE7-1A19FCAFFA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B0909-609E-4E45-ABAE-9BFFC1155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Molární hmotnost a hmotnost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681561-DAA0-4BF6-9C5D-0D5BC0E2E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5194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r>
              <a:rPr lang="cs-CZ" dirty="0"/>
              <a:t>M = -----         jednotky                                           g/mol</a:t>
            </a:r>
          </a:p>
          <a:p>
            <a:endParaRPr lang="cs-CZ" dirty="0"/>
          </a:p>
          <a:p>
            <a:r>
              <a:rPr lang="cs-CZ" dirty="0"/>
              <a:t>Hmotnost sloučeniny (látky)</a:t>
            </a:r>
          </a:p>
          <a:p>
            <a:r>
              <a:rPr lang="cs-CZ" dirty="0"/>
              <a:t>m = M . n        jednotka gram … g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F7FE25-D886-416F-8CF3-46AEFF6E9A3A}"/>
              </a:ext>
            </a:extLst>
          </p:cNvPr>
          <p:cNvSpPr/>
          <p:nvPr/>
        </p:nvSpPr>
        <p:spPr>
          <a:xfrm>
            <a:off x="1857079" y="1934139"/>
            <a:ext cx="546755" cy="273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DF734A5-C903-4912-876E-5BEC6E5EE04C}"/>
              </a:ext>
            </a:extLst>
          </p:cNvPr>
          <p:cNvSpPr/>
          <p:nvPr/>
        </p:nvSpPr>
        <p:spPr>
          <a:xfrm>
            <a:off x="1857079" y="2347274"/>
            <a:ext cx="546755" cy="1885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97C7C3E-2934-4EBB-8DBB-E06D14852772}"/>
              </a:ext>
            </a:extLst>
          </p:cNvPr>
          <p:cNvSpPr/>
          <p:nvPr/>
        </p:nvSpPr>
        <p:spPr>
          <a:xfrm>
            <a:off x="4713401" y="1872864"/>
            <a:ext cx="2630078" cy="197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Hmotnost  g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CDB6CB0-724F-406C-9300-9D92ADBD699A}"/>
              </a:ext>
            </a:extLst>
          </p:cNvPr>
          <p:cNvSpPr/>
          <p:nvPr/>
        </p:nvSpPr>
        <p:spPr>
          <a:xfrm>
            <a:off x="4780960" y="2382534"/>
            <a:ext cx="2630079" cy="306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Látkové množství mol</a:t>
            </a:r>
          </a:p>
        </p:txBody>
      </p:sp>
    </p:spTree>
    <p:extLst>
      <p:ext uri="{BB962C8B-B14F-4D97-AF65-F5344CB8AC3E}">
        <p14:creationId xmlns:p14="http://schemas.microsoft.com/office/powerpoint/2010/main" val="188635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E1765-F3CC-4CBB-AFB7-64B80FC64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A9AB38-F5D6-41A0-BBA4-89F09D008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Vypočítej molární hmotnost látky Na</a:t>
            </a:r>
            <a:r>
              <a:rPr lang="cs-CZ" baseline="-25000" dirty="0"/>
              <a:t>2</a:t>
            </a:r>
            <a:r>
              <a:rPr lang="cs-CZ" dirty="0"/>
              <a:t>SO</a:t>
            </a:r>
            <a:r>
              <a:rPr lang="cs-CZ" baseline="-25000" dirty="0"/>
              <a:t>4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Vypočítej, jaká bude hmotnost 1, 5 molu soli </a:t>
            </a:r>
            <a:r>
              <a:rPr lang="cs-CZ" dirty="0" err="1"/>
              <a:t>NaCl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352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E8A83-2DC8-49C2-A16F-15BA35BE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Látkové množství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4155C9-6531-4ADB-9B95-DF38EDFD5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udává, kolik částic je v dané soustavě, nap. v kádince</a:t>
            </a:r>
          </a:p>
          <a:p>
            <a:endParaRPr lang="cs-CZ" dirty="0"/>
          </a:p>
          <a:p>
            <a:r>
              <a:rPr lang="cs-CZ" dirty="0"/>
              <a:t>Označení   n    , jednotka   mol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výpočet: n = -------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Př. Jaké bude látkové množství (Kolik molů potřebuji)10 g Na CO</a:t>
            </a:r>
            <a:r>
              <a:rPr lang="cs-CZ" baseline="-25000" dirty="0"/>
              <a:t>3</a:t>
            </a:r>
            <a:r>
              <a:rPr lang="cs-CZ" dirty="0"/>
              <a:t>?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C07806E-957E-4AD4-9050-9A4431BD9AEF}"/>
              </a:ext>
            </a:extLst>
          </p:cNvPr>
          <p:cNvSpPr/>
          <p:nvPr/>
        </p:nvSpPr>
        <p:spPr>
          <a:xfrm>
            <a:off x="2958957" y="3811712"/>
            <a:ext cx="647272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A8AE7C3-93EB-4D2B-ADD4-E101E5DFA690}"/>
              </a:ext>
            </a:extLst>
          </p:cNvPr>
          <p:cNvSpPr/>
          <p:nvPr/>
        </p:nvSpPr>
        <p:spPr>
          <a:xfrm>
            <a:off x="2866490" y="4182956"/>
            <a:ext cx="739739" cy="317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414621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96D9E-A5F3-4520-B94A-CE7CF9A0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výpočtu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3E4098-7FCD-4F5A-AFF4-8C3291108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Jaké je látkové množství 170 g sulfidu olovnatého?</a:t>
            </a:r>
          </a:p>
          <a:p>
            <a:endParaRPr lang="cs-CZ" dirty="0"/>
          </a:p>
          <a:p>
            <a:r>
              <a:rPr lang="cs-CZ" dirty="0"/>
              <a:t>2. Kolik molů bude obsahovat 5 g cukru?</a:t>
            </a:r>
          </a:p>
          <a:p>
            <a:endParaRPr lang="cs-CZ" dirty="0"/>
          </a:p>
          <a:p>
            <a:r>
              <a:rPr lang="cs-CZ" dirty="0"/>
              <a:t>3. Kolik molů obsahuje 60 g železa?</a:t>
            </a:r>
          </a:p>
        </p:txBody>
      </p:sp>
    </p:spTree>
    <p:extLst>
      <p:ext uri="{BB962C8B-B14F-4D97-AF65-F5344CB8AC3E}">
        <p14:creationId xmlns:p14="http://schemas.microsoft.com/office/powerpoint/2010/main" val="2636802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EA49-8C87-44B7-817C-4890795CA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zachování hmotnosti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0D166-15B2-4BB9-9CD3-998A946C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8"/>
            <a:ext cx="10515600" cy="543910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Počet atomů na levé straně se rovná počtu atomů na pravé straně</a:t>
            </a:r>
          </a:p>
          <a:p>
            <a:r>
              <a:rPr lang="cs-CZ" dirty="0">
                <a:solidFill>
                  <a:srgbClr val="FF0000"/>
                </a:solidFill>
              </a:rPr>
              <a:t>Hmotnost reaktantů se rovná hmotnosti produktů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V chemické rovnici – reaktanty------produkty</a:t>
            </a:r>
          </a:p>
          <a:p>
            <a:endParaRPr lang="cs-CZ" sz="2400" dirty="0"/>
          </a:p>
          <a:p>
            <a:r>
              <a:rPr lang="cs-CZ" sz="2400" dirty="0"/>
              <a:t>       H</a:t>
            </a:r>
            <a:r>
              <a:rPr lang="cs-CZ" sz="2400" baseline="-25000" dirty="0"/>
              <a:t>2</a:t>
            </a:r>
            <a:r>
              <a:rPr lang="cs-CZ" sz="2400" dirty="0"/>
              <a:t> + O</a:t>
            </a:r>
            <a:r>
              <a:rPr lang="cs-CZ" sz="2400" baseline="-25000" dirty="0"/>
              <a:t>2</a:t>
            </a:r>
            <a:r>
              <a:rPr lang="cs-CZ" sz="2400" dirty="0"/>
              <a:t>                H</a:t>
            </a:r>
            <a:r>
              <a:rPr lang="cs-CZ" sz="2400" baseline="-25000" dirty="0"/>
              <a:t>2</a:t>
            </a:r>
            <a:r>
              <a:rPr lang="cs-CZ" sz="2400" dirty="0"/>
              <a:t>O</a:t>
            </a:r>
          </a:p>
          <a:p>
            <a:r>
              <a:rPr lang="cs-CZ" sz="2400" dirty="0"/>
              <a:t>       2 atomy vodíku      =      2 atomy vodíku</a:t>
            </a:r>
          </a:p>
          <a:p>
            <a:r>
              <a:rPr lang="cs-CZ" sz="2400" dirty="0"/>
              <a:t>                2 atomy kyslíku     = 1 atom kyslíku   </a:t>
            </a:r>
          </a:p>
          <a:p>
            <a:r>
              <a:rPr lang="cs-CZ" sz="2400" dirty="0"/>
              <a:t>      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H</a:t>
            </a:r>
            <a:r>
              <a:rPr lang="cs-CZ" sz="2400" baseline="-25000" dirty="0"/>
              <a:t>2</a:t>
            </a:r>
            <a:r>
              <a:rPr lang="cs-CZ" sz="2400" dirty="0"/>
              <a:t> + O</a:t>
            </a:r>
            <a:r>
              <a:rPr lang="cs-CZ" sz="2400" baseline="-25000" dirty="0"/>
              <a:t>2</a:t>
            </a:r>
            <a:r>
              <a:rPr lang="cs-CZ" sz="2400" dirty="0"/>
              <a:t>              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H</a:t>
            </a:r>
            <a:r>
              <a:rPr lang="cs-CZ" sz="2400" baseline="-25000" dirty="0"/>
              <a:t>2</a:t>
            </a:r>
            <a:r>
              <a:rPr lang="cs-CZ" sz="2400" dirty="0"/>
              <a:t>O       </a:t>
            </a:r>
            <a:r>
              <a:rPr lang="cs-CZ" sz="2400" dirty="0">
                <a:solidFill>
                  <a:srgbClr val="FF0000"/>
                </a:solidFill>
              </a:rPr>
              <a:t>2 moly </a:t>
            </a:r>
            <a:r>
              <a:rPr lang="cs-CZ" sz="2400" dirty="0"/>
              <a:t>vodíku reagují s </a:t>
            </a:r>
            <a:r>
              <a:rPr lang="cs-CZ" sz="2400" dirty="0">
                <a:solidFill>
                  <a:srgbClr val="FF0000"/>
                </a:solidFill>
              </a:rPr>
              <a:t>1 molem </a:t>
            </a:r>
            <a:r>
              <a:rPr lang="cs-CZ" sz="2400" dirty="0"/>
              <a:t>kyslíku  </a:t>
            </a:r>
          </a:p>
          <a:p>
            <a:r>
              <a:rPr lang="cs-CZ" sz="2400" dirty="0"/>
              <a:t>         4 H              =         4 H           vzniknou   </a:t>
            </a:r>
            <a:r>
              <a:rPr lang="cs-CZ" sz="2400" dirty="0">
                <a:solidFill>
                  <a:srgbClr val="FF0000"/>
                </a:solidFill>
              </a:rPr>
              <a:t>2 moly </a:t>
            </a:r>
            <a:r>
              <a:rPr lang="cs-CZ" sz="2400" dirty="0"/>
              <a:t>vody</a:t>
            </a:r>
          </a:p>
          <a:p>
            <a:r>
              <a:rPr lang="cs-CZ" sz="2400" dirty="0"/>
              <a:t>                   2 O    =       2 O	        2 . 2 + 2. 16  =  2 . 18</a:t>
            </a:r>
          </a:p>
          <a:p>
            <a:r>
              <a:rPr lang="cs-CZ" sz="2400" dirty="0"/>
              <a:t>                                                                        36 g ´= 36 g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3FFC2CD-86AC-4A03-B521-7487D29166B0}"/>
              </a:ext>
            </a:extLst>
          </p:cNvPr>
          <p:cNvCxnSpPr/>
          <p:nvPr/>
        </p:nvCxnSpPr>
        <p:spPr>
          <a:xfrm flipV="1">
            <a:off x="4467222" y="4453894"/>
            <a:ext cx="235671" cy="320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FADC507-04FD-4011-A88E-E0CCF90A7038}"/>
              </a:ext>
            </a:extLst>
          </p:cNvPr>
          <p:cNvCxnSpPr/>
          <p:nvPr/>
        </p:nvCxnSpPr>
        <p:spPr>
          <a:xfrm>
            <a:off x="2686640" y="3808429"/>
            <a:ext cx="867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7C545884-2CC8-4A49-BE7A-D64B2651566A}"/>
              </a:ext>
            </a:extLst>
          </p:cNvPr>
          <p:cNvCxnSpPr/>
          <p:nvPr/>
        </p:nvCxnSpPr>
        <p:spPr>
          <a:xfrm>
            <a:off x="2771481" y="5005633"/>
            <a:ext cx="867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81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A65C-21F8-408D-A33C-AA72F414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9E111A-4006-444D-81C8-39EDA7AF4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pt-BR" dirty="0"/>
              <a:t>)2Zn + </a:t>
            </a:r>
            <a:r>
              <a:rPr lang="cs-CZ" dirty="0"/>
              <a:t>O</a:t>
            </a:r>
            <a:r>
              <a:rPr lang="cs-CZ" baseline="-25000" dirty="0"/>
              <a:t>2</a:t>
            </a:r>
            <a:r>
              <a:rPr lang="pt-BR" baseline="-25000" dirty="0"/>
              <a:t>-</a:t>
            </a:r>
            <a:r>
              <a:rPr lang="pt-BR" dirty="0"/>
              <a:t>--&gt;ZnO </a:t>
            </a:r>
            <a:endParaRPr lang="cs-CZ" dirty="0"/>
          </a:p>
          <a:p>
            <a:r>
              <a:rPr lang="pt-BR" dirty="0"/>
              <a:t>b)CO</a:t>
            </a:r>
            <a:r>
              <a:rPr lang="cs-CZ" baseline="-25000" dirty="0"/>
              <a:t>2</a:t>
            </a:r>
            <a:r>
              <a:rPr lang="pt-BR" dirty="0"/>
              <a:t>+ C---&gt;CO</a:t>
            </a:r>
            <a:endParaRPr lang="cs-CZ" dirty="0"/>
          </a:p>
          <a:p>
            <a:r>
              <a:rPr lang="pt-BR" dirty="0"/>
              <a:t> c)2Ag</a:t>
            </a:r>
            <a:r>
              <a:rPr lang="cs-CZ" dirty="0"/>
              <a:t> </a:t>
            </a:r>
            <a:r>
              <a:rPr lang="cs-CZ" baseline="-25000" dirty="0"/>
              <a:t>2</a:t>
            </a:r>
            <a:r>
              <a:rPr lang="pt-BR" dirty="0"/>
              <a:t>O ---&gt;Ag + O</a:t>
            </a:r>
            <a:r>
              <a:rPr lang="cs-CZ" baseline="-25000" dirty="0"/>
              <a:t>2</a:t>
            </a:r>
            <a:endParaRPr lang="cs-CZ" dirty="0"/>
          </a:p>
          <a:p>
            <a:r>
              <a:rPr lang="pt-BR" dirty="0"/>
              <a:t>d)2KClO</a:t>
            </a:r>
            <a:r>
              <a:rPr lang="cs-CZ" dirty="0"/>
              <a:t> </a:t>
            </a:r>
            <a:r>
              <a:rPr lang="cs-CZ" baseline="-25000" dirty="0"/>
              <a:t>3</a:t>
            </a:r>
            <a:r>
              <a:rPr lang="pt-BR" dirty="0"/>
              <a:t>---&gt;KCl + O</a:t>
            </a:r>
            <a:r>
              <a:rPr lang="cs-CZ" baseline="-25000" dirty="0"/>
              <a:t>2</a:t>
            </a:r>
            <a:endParaRPr lang="cs-CZ" dirty="0"/>
          </a:p>
          <a:p>
            <a:r>
              <a:rPr lang="pt-BR" dirty="0"/>
              <a:t>e)4HCl + </a:t>
            </a:r>
            <a:r>
              <a:rPr lang="cs-CZ" dirty="0"/>
              <a:t>0</a:t>
            </a:r>
            <a:r>
              <a:rPr lang="cs-CZ" baseline="-25000" dirty="0"/>
              <a:t>2</a:t>
            </a:r>
            <a:r>
              <a:rPr lang="pt-BR" baseline="-25000" dirty="0"/>
              <a:t>-</a:t>
            </a:r>
            <a:r>
              <a:rPr lang="pt-BR" dirty="0"/>
              <a:t>--&gt;H</a:t>
            </a:r>
            <a:r>
              <a:rPr lang="cs-CZ" dirty="0"/>
              <a:t> </a:t>
            </a:r>
            <a:r>
              <a:rPr lang="cs-CZ" baseline="-25000" dirty="0"/>
              <a:t>2</a:t>
            </a:r>
            <a:r>
              <a:rPr lang="pt-BR" dirty="0"/>
              <a:t>O + Cl</a:t>
            </a:r>
            <a:r>
              <a:rPr lang="cs-CZ" baseline="-25000" dirty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143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EA49-8C87-44B7-817C-4890795CA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zachování hmotnosti - zápis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0D166-15B2-4BB9-9CD3-998A946C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8"/>
            <a:ext cx="10515600" cy="543910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Počet atomů na levé straně se rovná počtu atomů na pravé straně</a:t>
            </a:r>
          </a:p>
          <a:p>
            <a:r>
              <a:rPr lang="cs-CZ" dirty="0"/>
              <a:t>Hmotnost reaktantů se rovná hmotnosti produktů</a:t>
            </a:r>
          </a:p>
          <a:p>
            <a:endParaRPr lang="cs-CZ" dirty="0"/>
          </a:p>
          <a:p>
            <a:r>
              <a:rPr lang="cs-CZ" sz="2400" dirty="0"/>
              <a:t>V chemické rovnici – reaktanty------produkty</a:t>
            </a:r>
          </a:p>
          <a:p>
            <a:endParaRPr lang="cs-CZ" sz="2400" dirty="0"/>
          </a:p>
          <a:p>
            <a:r>
              <a:rPr lang="cs-CZ" sz="2400" dirty="0"/>
              <a:t>       H</a:t>
            </a:r>
            <a:r>
              <a:rPr lang="cs-CZ" sz="2400" baseline="-25000" dirty="0"/>
              <a:t>2</a:t>
            </a:r>
            <a:r>
              <a:rPr lang="cs-CZ" sz="2400" dirty="0"/>
              <a:t> + O</a:t>
            </a:r>
            <a:r>
              <a:rPr lang="cs-CZ" sz="2400" baseline="-25000" dirty="0"/>
              <a:t>2</a:t>
            </a:r>
            <a:r>
              <a:rPr lang="cs-CZ" sz="2400" dirty="0"/>
              <a:t>                H</a:t>
            </a:r>
            <a:r>
              <a:rPr lang="cs-CZ" sz="2400" baseline="-25000" dirty="0"/>
              <a:t>2</a:t>
            </a:r>
            <a:r>
              <a:rPr lang="cs-CZ" sz="2400" dirty="0"/>
              <a:t>O</a:t>
            </a:r>
          </a:p>
          <a:p>
            <a:r>
              <a:rPr lang="cs-CZ" sz="2400" dirty="0"/>
              <a:t>       2 atomy vodíku      =      2 atomy vodíku</a:t>
            </a:r>
          </a:p>
          <a:p>
            <a:r>
              <a:rPr lang="cs-CZ" sz="2400" dirty="0"/>
              <a:t>                2 atomy kyslíku     = 1 atom kyslíku   </a:t>
            </a:r>
          </a:p>
          <a:p>
            <a:r>
              <a:rPr lang="cs-CZ" sz="2400" dirty="0"/>
              <a:t>      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H</a:t>
            </a:r>
            <a:r>
              <a:rPr lang="cs-CZ" sz="2400" baseline="-25000" dirty="0"/>
              <a:t>2</a:t>
            </a:r>
            <a:r>
              <a:rPr lang="cs-CZ" sz="2400" dirty="0"/>
              <a:t> + O</a:t>
            </a:r>
            <a:r>
              <a:rPr lang="cs-CZ" sz="2400" baseline="-25000" dirty="0"/>
              <a:t>2</a:t>
            </a:r>
            <a:r>
              <a:rPr lang="cs-CZ" sz="2400" dirty="0"/>
              <a:t>              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H</a:t>
            </a:r>
            <a:r>
              <a:rPr lang="cs-CZ" sz="2400" baseline="-25000" dirty="0"/>
              <a:t>2</a:t>
            </a:r>
            <a:r>
              <a:rPr lang="cs-CZ" sz="2400" dirty="0"/>
              <a:t>O       </a:t>
            </a:r>
            <a:r>
              <a:rPr lang="cs-CZ" sz="2400" dirty="0">
                <a:solidFill>
                  <a:srgbClr val="FF0000"/>
                </a:solidFill>
              </a:rPr>
              <a:t>2 moly </a:t>
            </a:r>
            <a:r>
              <a:rPr lang="cs-CZ" sz="2400" dirty="0"/>
              <a:t>vodíku reagují s </a:t>
            </a:r>
            <a:r>
              <a:rPr lang="cs-CZ" sz="2400" dirty="0">
                <a:solidFill>
                  <a:srgbClr val="FF0000"/>
                </a:solidFill>
              </a:rPr>
              <a:t>1 molem </a:t>
            </a:r>
            <a:r>
              <a:rPr lang="cs-CZ" sz="2400" dirty="0"/>
              <a:t>kyslíku  </a:t>
            </a:r>
          </a:p>
          <a:p>
            <a:r>
              <a:rPr lang="cs-CZ" sz="2400" dirty="0"/>
              <a:t>         4 H              =         4 H           vzniknou   </a:t>
            </a:r>
            <a:r>
              <a:rPr lang="cs-CZ" sz="2400" dirty="0">
                <a:solidFill>
                  <a:srgbClr val="FF0000"/>
                </a:solidFill>
              </a:rPr>
              <a:t>2 moly </a:t>
            </a:r>
            <a:r>
              <a:rPr lang="cs-CZ" sz="2400" dirty="0"/>
              <a:t>vody</a:t>
            </a:r>
          </a:p>
          <a:p>
            <a:r>
              <a:rPr lang="cs-CZ" sz="2400" dirty="0"/>
              <a:t>                   2 O    =       2 O	        2 . 2 + 2. 16  =  2 . 18</a:t>
            </a:r>
          </a:p>
          <a:p>
            <a:r>
              <a:rPr lang="cs-CZ" sz="2400" dirty="0"/>
              <a:t>                                                                        36 g ´= 36 g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3FFC2CD-86AC-4A03-B521-7487D29166B0}"/>
              </a:ext>
            </a:extLst>
          </p:cNvPr>
          <p:cNvCxnSpPr/>
          <p:nvPr/>
        </p:nvCxnSpPr>
        <p:spPr>
          <a:xfrm flipV="1">
            <a:off x="4467222" y="4453894"/>
            <a:ext cx="235671" cy="320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FADC507-04FD-4011-A88E-E0CCF90A7038}"/>
              </a:ext>
            </a:extLst>
          </p:cNvPr>
          <p:cNvCxnSpPr/>
          <p:nvPr/>
        </p:nvCxnSpPr>
        <p:spPr>
          <a:xfrm>
            <a:off x="2686640" y="3808429"/>
            <a:ext cx="867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7C545884-2CC8-4A49-BE7A-D64B2651566A}"/>
              </a:ext>
            </a:extLst>
          </p:cNvPr>
          <p:cNvCxnSpPr/>
          <p:nvPr/>
        </p:nvCxnSpPr>
        <p:spPr>
          <a:xfrm>
            <a:off x="2771481" y="5005633"/>
            <a:ext cx="867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5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C4330-B7CA-4A83-9F35-22946EA81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 výpočet- zaslat do neděle 25. 4. 2021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385A58-63C5-4121-8687-3CE0E8C8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801"/>
            <a:ext cx="10515600" cy="4351338"/>
          </a:xfrm>
        </p:spPr>
        <p:txBody>
          <a:bodyPr/>
          <a:lstStyle/>
          <a:p>
            <a:r>
              <a:rPr lang="cs-CZ" dirty="0"/>
              <a:t>1. Jaké je látkové množství v 20 g vody?</a:t>
            </a:r>
          </a:p>
          <a:p>
            <a:r>
              <a:rPr lang="cs-CZ" dirty="0"/>
              <a:t>2. Kolik molů v 150 g vápence?</a:t>
            </a:r>
          </a:p>
          <a:p>
            <a:endParaRPr lang="cs-CZ" dirty="0"/>
          </a:p>
          <a:p>
            <a:r>
              <a:rPr lang="cs-CZ" dirty="0"/>
              <a:t>3. doplň počet molů do rovnice:</a:t>
            </a:r>
          </a:p>
          <a:p>
            <a:pPr marL="0" indent="0">
              <a:buNone/>
            </a:pPr>
            <a:r>
              <a:rPr lang="cs-CZ" dirty="0"/>
              <a:t> 	   H</a:t>
            </a:r>
            <a:r>
              <a:rPr lang="cs-CZ" baseline="-25000" dirty="0"/>
              <a:t>2</a:t>
            </a:r>
            <a:r>
              <a:rPr lang="cs-CZ" dirty="0"/>
              <a:t>  +  S            H</a:t>
            </a:r>
            <a:r>
              <a:rPr lang="cs-CZ" baseline="-25000" dirty="0"/>
              <a:t>2</a:t>
            </a:r>
            <a:r>
              <a:rPr lang="cs-CZ" dirty="0"/>
              <a:t>S</a:t>
            </a:r>
          </a:p>
          <a:p>
            <a:pPr marL="457200" lvl="1" indent="0">
              <a:buNone/>
            </a:pPr>
            <a:r>
              <a:rPr lang="cs-CZ" dirty="0"/>
              <a:t>	   H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2     </a:t>
            </a:r>
            <a:r>
              <a:rPr lang="cs-CZ" dirty="0"/>
              <a:t>                H</a:t>
            </a:r>
            <a:r>
              <a:rPr lang="cs-CZ" baseline="-25000" dirty="0"/>
              <a:t>2</a:t>
            </a:r>
            <a:r>
              <a:rPr lang="cs-CZ" dirty="0"/>
              <a:t>   +   O</a:t>
            </a:r>
            <a:r>
              <a:rPr lang="cs-CZ" baseline="-25000" dirty="0"/>
              <a:t>2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   </a:t>
            </a:r>
            <a:r>
              <a:rPr lang="cs-CZ" dirty="0" err="1"/>
              <a:t>Fe</a:t>
            </a:r>
            <a:r>
              <a:rPr lang="cs-CZ" dirty="0"/>
              <a:t>   +   O</a:t>
            </a:r>
            <a:r>
              <a:rPr lang="cs-CZ" baseline="-25000" dirty="0"/>
              <a:t>2</a:t>
            </a:r>
            <a:r>
              <a:rPr lang="cs-CZ" dirty="0"/>
              <a:t>            Fe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7D5B385-6CD4-4615-8CC9-FAF67584B3C0}"/>
              </a:ext>
            </a:extLst>
          </p:cNvPr>
          <p:cNvCxnSpPr/>
          <p:nvPr/>
        </p:nvCxnSpPr>
        <p:spPr>
          <a:xfrm>
            <a:off x="3390472" y="4130212"/>
            <a:ext cx="595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3354BCD7-C30B-4BF3-9FF8-FCE275390072}"/>
              </a:ext>
            </a:extLst>
          </p:cNvPr>
          <p:cNvCxnSpPr>
            <a:cxnSpLocks/>
          </p:cNvCxnSpPr>
          <p:nvPr/>
        </p:nvCxnSpPr>
        <p:spPr>
          <a:xfrm>
            <a:off x="2977794" y="4539466"/>
            <a:ext cx="8339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3B672167-3040-4F38-92C4-7276D9FDE18F}"/>
              </a:ext>
            </a:extLst>
          </p:cNvPr>
          <p:cNvCxnSpPr/>
          <p:nvPr/>
        </p:nvCxnSpPr>
        <p:spPr>
          <a:xfrm>
            <a:off x="3390472" y="4958993"/>
            <a:ext cx="595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85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438</Words>
  <Application>Microsoft Office PowerPoint</Application>
  <PresentationFormat>Širokoúhlá obrazovka</PresentationFormat>
  <Paragraphs>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opakování</vt:lpstr>
      <vt:lpstr>Molární hmotnost a hmotnost</vt:lpstr>
      <vt:lpstr>Příklady </vt:lpstr>
      <vt:lpstr>Látkové množství</vt:lpstr>
      <vt:lpstr>Příklady výpočtu</vt:lpstr>
      <vt:lpstr>Zákon zachování hmotnosti</vt:lpstr>
      <vt:lpstr>Doplň </vt:lpstr>
      <vt:lpstr>Zákon zachování hmotnosti - zápis</vt:lpstr>
      <vt:lpstr>DÚ výpočet- zaslat do neděle 25. 4.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Hegrová</dc:creator>
  <cp:lastModifiedBy>Dagmar Hegrová</cp:lastModifiedBy>
  <cp:revision>5</cp:revision>
  <cp:lastPrinted>2021-04-22T06:24:03Z</cp:lastPrinted>
  <dcterms:created xsi:type="dcterms:W3CDTF">2021-04-21T09:43:12Z</dcterms:created>
  <dcterms:modified xsi:type="dcterms:W3CDTF">2021-04-22T07:21:05Z</dcterms:modified>
</cp:coreProperties>
</file>